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80190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821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2389" cy="4351338"/>
          </a:xfrm>
          <a:prstGeom prst="rect">
            <a:avLst/>
          </a:prstGeom>
        </p:spPr>
        <p:txBody>
          <a:bodyPr/>
          <a:lstStyle/>
          <a:p>
            <a:pPr marL="0" indent="0">
              <a:buNone/>
            </a:pPr>
            <a:r>
              <a:rPr lang="en-US" sz="2200" dirty="0">
                <a:latin typeface="Abadi" panose="020B0604020104020204" pitchFamily="34" charset="0"/>
              </a:rPr>
              <a:t>• Initially some Exploratory Data Analysis (EDA) was performed on the dataset. • Then the summaries launches per site, occurrences of each orbit and occurrences of mission outcome per orbit type were calculated. • Finally, the landing outcome label was created from Outcome column. </a:t>
            </a:r>
          </a:p>
          <a:p>
            <a:pPr marL="0" indent="0">
              <a:buNone/>
            </a:pPr>
            <a:r>
              <a:rPr lang="en-US" sz="2200" dirty="0">
                <a:latin typeface="Abadi" panose="020B0604020104020204" pitchFamily="34" charset="0"/>
              </a:rPr>
              <a:t>Source : https://github.com/DeeptiGS/SpaceX_Capstone/blob/0106cddada6d53ac05a26d266e488ce63b63d359/Data%20Wrangling.ipynb</a:t>
            </a:r>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8703C12-8029-1A36-8A30-E4F978345172}"/>
              </a:ext>
            </a:extLst>
          </p:cNvPr>
          <p:cNvPicPr>
            <a:picLocks noChangeAspect="1"/>
          </p:cNvPicPr>
          <p:nvPr/>
        </p:nvPicPr>
        <p:blipFill>
          <a:blip r:embed="rId3"/>
          <a:stretch>
            <a:fillRect/>
          </a:stretch>
        </p:blipFill>
        <p:spPr>
          <a:xfrm>
            <a:off x="995179" y="4329886"/>
            <a:ext cx="9726382" cy="169568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To explore data, scatterplots and </a:t>
            </a:r>
            <a:r>
              <a:rPr lang="en-US" sz="2200" dirty="0" err="1">
                <a:latin typeface="Abadi" panose="020B0604020104020204" pitchFamily="34" charset="0"/>
              </a:rPr>
              <a:t>barplots</a:t>
            </a:r>
            <a:r>
              <a:rPr lang="en-US" sz="2200" dirty="0">
                <a:latin typeface="Abadi" panose="020B0604020104020204" pitchFamily="34" charset="0"/>
              </a:rPr>
              <a:t> were used to visualize the relationship between pair of features: </a:t>
            </a:r>
          </a:p>
          <a:p>
            <a:pPr marL="0" indent="0">
              <a:lnSpc>
                <a:spcPct val="100000"/>
              </a:lnSpc>
              <a:spcBef>
                <a:spcPts val="1400"/>
              </a:spcBef>
              <a:buNone/>
            </a:pPr>
            <a:r>
              <a:rPr lang="en-US" sz="2200" dirty="0">
                <a:latin typeface="Abadi" panose="020B0604020104020204" pitchFamily="34" charset="0"/>
              </a:rPr>
              <a:t>• Payload Mass X Flight Number, Launch Site X Flight Number, Launch Site X Payload Mass, Orbit and Flight Number, Payload and Orbit </a:t>
            </a:r>
          </a:p>
          <a:p>
            <a:pPr marL="0" indent="0">
              <a:lnSpc>
                <a:spcPct val="100000"/>
              </a:lnSpc>
              <a:spcBef>
                <a:spcPts val="1400"/>
              </a:spcBef>
              <a:buNone/>
            </a:pPr>
            <a:r>
              <a:rPr lang="en-US" sz="2200" dirty="0">
                <a:latin typeface="Abadi" panose="020B0604020104020204" pitchFamily="34" charset="0"/>
              </a:rPr>
              <a:t>Source :https://github.com/</a:t>
            </a:r>
            <a:r>
              <a:rPr lang="en-US" sz="2200" dirty="0" err="1">
                <a:latin typeface="Abadi" panose="020B0604020104020204" pitchFamily="34" charset="0"/>
              </a:rPr>
              <a:t>DeeptiGS</a:t>
            </a:r>
            <a:r>
              <a:rPr lang="en-US" sz="2200" dirty="0">
                <a:latin typeface="Abadi" panose="020B0604020104020204" pitchFamily="34" charset="0"/>
              </a:rPr>
              <a:t>/</a:t>
            </a:r>
            <a:r>
              <a:rPr lang="en-US" sz="2200" dirty="0" err="1">
                <a:latin typeface="Abadi" panose="020B0604020104020204" pitchFamily="34" charset="0"/>
              </a:rPr>
              <a:t>SpaceX_Capstone</a:t>
            </a:r>
            <a:r>
              <a:rPr lang="en-US" sz="2200" dirty="0">
                <a:latin typeface="Abadi" panose="020B0604020104020204" pitchFamily="34" charset="0"/>
              </a:rPr>
              <a:t>/blob/0106cddada6d53ac05a26d266e488ce63b63d359/EDA%20with%20visualization.ipynb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5828"/>
            <a:ext cx="9745589" cy="4351338"/>
          </a:xfrm>
          <a:prstGeom prst="rect">
            <a:avLst/>
          </a:prstGeom>
        </p:spPr>
        <p:txBody>
          <a:bodyPr lIns="91440" tIns="45720" rIns="91440" bIns="45720" anchor="t"/>
          <a:lstStyle/>
          <a:p>
            <a:pPr>
              <a:lnSpc>
                <a:spcPct val="100000"/>
              </a:lnSpc>
              <a:spcBef>
                <a:spcPts val="1400"/>
              </a:spcBef>
            </a:pPr>
            <a:r>
              <a:rPr lang="en-US" sz="1600" dirty="0">
                <a:latin typeface="Abadi" panose="020B0604020104020204" pitchFamily="34" charset="0"/>
              </a:rPr>
              <a:t>The following SQL queries were performed:</a:t>
            </a:r>
          </a:p>
          <a:p>
            <a:pPr marL="0" indent="0">
              <a:lnSpc>
                <a:spcPct val="100000"/>
              </a:lnSpc>
              <a:spcBef>
                <a:spcPts val="1400"/>
              </a:spcBef>
              <a:buNone/>
            </a:pPr>
            <a:r>
              <a:rPr lang="en-US" sz="1600" dirty="0">
                <a:latin typeface="Abadi" panose="020B0604020104020204" pitchFamily="34" charset="0"/>
              </a:rPr>
              <a:t>• Names of the unique launch sites in the space mission; </a:t>
            </a:r>
          </a:p>
          <a:p>
            <a:pPr marL="0" indent="0">
              <a:lnSpc>
                <a:spcPct val="100000"/>
              </a:lnSpc>
              <a:spcBef>
                <a:spcPts val="1400"/>
              </a:spcBef>
              <a:buNone/>
            </a:pPr>
            <a:r>
              <a:rPr lang="en-US" sz="1600" dirty="0">
                <a:latin typeface="Abadi" panose="020B0604020104020204" pitchFamily="34" charset="0"/>
              </a:rPr>
              <a:t>• Top 5 launch sites whose name begin with the string 'CCA’;</a:t>
            </a:r>
          </a:p>
          <a:p>
            <a:pPr marL="0" indent="0">
              <a:lnSpc>
                <a:spcPct val="100000"/>
              </a:lnSpc>
              <a:spcBef>
                <a:spcPts val="1400"/>
              </a:spcBef>
              <a:buNone/>
            </a:pPr>
            <a:r>
              <a:rPr lang="en-US" sz="1600" dirty="0">
                <a:latin typeface="Abadi" panose="020B0604020104020204" pitchFamily="34" charset="0"/>
              </a:rPr>
              <a:t>• Total payload mass carried by boosters launched by NASA (CRS); </a:t>
            </a:r>
          </a:p>
          <a:p>
            <a:pPr marL="0" indent="0">
              <a:lnSpc>
                <a:spcPct val="100000"/>
              </a:lnSpc>
              <a:spcBef>
                <a:spcPts val="1400"/>
              </a:spcBef>
              <a:buNone/>
            </a:pPr>
            <a:r>
              <a:rPr lang="en-US" sz="1600" dirty="0">
                <a:latin typeface="Abadi" panose="020B0604020104020204" pitchFamily="34" charset="0"/>
              </a:rPr>
              <a:t>• Average payload mass carried by booster version F9 v1.1; • Date when the first successful landing outcome in ground pad was achieved; </a:t>
            </a:r>
          </a:p>
          <a:p>
            <a:pPr marL="0" indent="0">
              <a:lnSpc>
                <a:spcPct val="100000"/>
              </a:lnSpc>
              <a:spcBef>
                <a:spcPts val="1400"/>
              </a:spcBef>
              <a:buNone/>
            </a:pPr>
            <a:r>
              <a:rPr lang="en-US" sz="1600" dirty="0">
                <a:latin typeface="Abadi" panose="020B0604020104020204" pitchFamily="34" charset="0"/>
              </a:rPr>
              <a:t>• Names of the boosters which have success in drone ship and have payload mass between 4000 and 6000 kg; • Total number of successful and failure mission outcomes;</a:t>
            </a:r>
          </a:p>
          <a:p>
            <a:pPr marL="0" indent="0">
              <a:lnSpc>
                <a:spcPct val="100000"/>
              </a:lnSpc>
              <a:spcBef>
                <a:spcPts val="1400"/>
              </a:spcBef>
              <a:buNone/>
            </a:pPr>
            <a:r>
              <a:rPr lang="en-US" sz="1600" dirty="0">
                <a:latin typeface="Abadi" panose="020B0604020104020204" pitchFamily="34" charset="0"/>
              </a:rPr>
              <a:t>• Names of the booster versions which have carried the maximum payload mass; </a:t>
            </a:r>
          </a:p>
          <a:p>
            <a:pPr marL="0" indent="0">
              <a:lnSpc>
                <a:spcPct val="100000"/>
              </a:lnSpc>
              <a:spcBef>
                <a:spcPts val="1400"/>
              </a:spcBef>
              <a:buNone/>
            </a:pPr>
            <a:r>
              <a:rPr lang="en-US" sz="1600" dirty="0">
                <a:latin typeface="Abadi" panose="020B0604020104020204" pitchFamily="34" charset="0"/>
              </a:rPr>
              <a:t>• Failed landing outcomes in drone ship, their booster versions, and launch site names for in year 2015; and • Rank of the count of landing outcomes (such as Failure (drone ship) or Success (ground pad)) between the date 2010-06-04 and 2017-03-20.</a:t>
            </a:r>
          </a:p>
          <a:p>
            <a:pPr marL="0" indent="0">
              <a:lnSpc>
                <a:spcPct val="100000"/>
              </a:lnSpc>
              <a:spcBef>
                <a:spcPts val="1400"/>
              </a:spcBef>
              <a:buNone/>
            </a:pPr>
            <a:r>
              <a:rPr lang="en-US" sz="1600" dirty="0">
                <a:latin typeface="Abadi" panose="020B0604020104020204" pitchFamily="34" charset="0"/>
              </a:rPr>
              <a:t>Source : https://github.com/DeeptiGS/SpaceX_Capstone/blob/0106cddada6d53ac05a26d266e488ce63b63d359/EDA_with_SQL.ipynb</a:t>
            </a:r>
          </a:p>
          <a:p>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 Markers, circles, lines and marker clusters were used with Folium Maps • Markers indicate points like launch sites; </a:t>
            </a:r>
          </a:p>
          <a:p>
            <a:pPr marL="457200" lvl="1" indent="0">
              <a:lnSpc>
                <a:spcPct val="100000"/>
              </a:lnSpc>
              <a:spcBef>
                <a:spcPts val="1400"/>
              </a:spcBef>
              <a:buNone/>
            </a:pPr>
            <a:r>
              <a:rPr lang="en-US" sz="1200" dirty="0">
                <a:latin typeface="Abadi" panose="020B0604020104020204" pitchFamily="34" charset="0"/>
              </a:rPr>
              <a:t>• Circles indicate highlighted areas around specific coordinates, like NASA Johnson Space Center; </a:t>
            </a:r>
          </a:p>
          <a:p>
            <a:pPr marL="457200" lvl="1" indent="0">
              <a:lnSpc>
                <a:spcPct val="100000"/>
              </a:lnSpc>
              <a:spcBef>
                <a:spcPts val="1400"/>
              </a:spcBef>
              <a:buNone/>
            </a:pPr>
            <a:r>
              <a:rPr lang="en-US" sz="1200" dirty="0">
                <a:latin typeface="Abadi" panose="020B0604020104020204" pitchFamily="34" charset="0"/>
              </a:rPr>
              <a:t>• Marker clusters indicates groups of events in each coordinate, like launches in a launch site; and</a:t>
            </a:r>
          </a:p>
          <a:p>
            <a:pPr marL="457200" lvl="1" indent="0">
              <a:lnSpc>
                <a:spcPct val="100000"/>
              </a:lnSpc>
              <a:spcBef>
                <a:spcPts val="1400"/>
              </a:spcBef>
              <a:buNone/>
            </a:pPr>
            <a:r>
              <a:rPr lang="en-US" sz="1200" dirty="0">
                <a:latin typeface="Abadi" panose="020B0604020104020204" pitchFamily="34" charset="0"/>
              </a:rPr>
              <a:t> • Lines are used to indicate distances between two coordinates. </a:t>
            </a:r>
          </a:p>
          <a:p>
            <a:pPr marL="457200" lvl="1" indent="0">
              <a:lnSpc>
                <a:spcPct val="100000"/>
              </a:lnSpc>
              <a:spcBef>
                <a:spcPts val="1400"/>
              </a:spcBef>
              <a:buNone/>
            </a:pPr>
            <a:endParaRPr lang="en-US" sz="1200" dirty="0">
              <a:latin typeface="Abadi" panose="020B0604020104020204" pitchFamily="34" charset="0"/>
            </a:endParaRPr>
          </a:p>
          <a:p>
            <a:pPr marL="457200" lvl="1" indent="0">
              <a:lnSpc>
                <a:spcPct val="100000"/>
              </a:lnSpc>
              <a:spcBef>
                <a:spcPts val="1400"/>
              </a:spcBef>
              <a:buNone/>
            </a:pPr>
            <a:r>
              <a:rPr lang="en-US" sz="1200" dirty="0">
                <a:latin typeface="Abadi" panose="020B0604020104020204" pitchFamily="34" charset="0"/>
              </a:rPr>
              <a:t>Source: https://github.com/DeeptiGS/SpaceX_Capstone/blob/0106cddada6d53ac05a26d266e488ce63b63d359/Interactive%20visual%20analytics-Follium.ipynb</a:t>
            </a:r>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The following graphs and plots were used to visualize data • Percentage of launches by site • Payload range • This combination allowed to quickly analyze the relation between payloads and launch sites, helping to identify where is best place to launch according to payloads. </a:t>
            </a: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Source: https://github.com/DeeptiGS/SpaceX_Capstone/blob/e2f866b38a0e74c1e790c997dddfd0710ed5c4f4/spcex_plotly.py</a:t>
            </a: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Four classification models were compared: logistic regression, support vector machine, decision tree and k nearest neighbors. </a:t>
            </a:r>
          </a:p>
          <a:p>
            <a:pPr marL="0" indent="0">
              <a:lnSpc>
                <a:spcPct val="100000"/>
              </a:lnSpc>
              <a:spcBef>
                <a:spcPts val="1400"/>
              </a:spcBef>
              <a:buNone/>
            </a:pPr>
            <a:r>
              <a:rPr lang="en-US" sz="2000" dirty="0">
                <a:latin typeface="Abadi" panose="020B0604020104020204" pitchFamily="34" charset="0"/>
              </a:rPr>
              <a:t>Source : https://github.com/DeeptiGS/SpaceX_Capstone/blob/e2f866b38a0e74c1e790c997dddfd0710ed5c4f4/ML_final.ipynb</a:t>
            </a: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6F47A005-D1C6-61C9-F0A2-245E5997763D}"/>
              </a:ext>
            </a:extLst>
          </p:cNvPr>
          <p:cNvPicPr>
            <a:picLocks noChangeAspect="1"/>
          </p:cNvPicPr>
          <p:nvPr/>
        </p:nvPicPr>
        <p:blipFill>
          <a:blip r:embed="rId3"/>
          <a:stretch>
            <a:fillRect/>
          </a:stretch>
        </p:blipFill>
        <p:spPr>
          <a:xfrm>
            <a:off x="602016" y="3805938"/>
            <a:ext cx="11183911" cy="221963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Abadi" panose="020B0604020104020204" pitchFamily="34" charset="0"/>
              </a:rPr>
              <a:t>Exploratory data analysis results: • Space X uses 4 different launch sites; • The first launches were done to Space X itself and NASA; • The average payload of F9 v1.1 booster is 2,928 kg; • The first success landing outcome happened in 2015 fiver year after the first launch; • Many Falcon 9 booster versions were successful at landing in drone ships having payload above the average; • Almost 100% of mission outcomes were successful; • Two booster versions failed at landing in drone ships in 2015: F9 v1.1 B1012 and F9 v1.1 B1015; • The number of landing outcomes became as better as years passed.</a:t>
            </a:r>
          </a:p>
          <a:p>
            <a:pPr marL="457200" lvl="1" indent="0">
              <a:buNone/>
            </a:pPr>
            <a:endParaRPr lang="en-US" sz="20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5630-1DF1-AAE3-E832-C19A763FCDFC}"/>
              </a:ext>
            </a:extLst>
          </p:cNvPr>
          <p:cNvSpPr>
            <a:spLocks noGrp="1"/>
          </p:cNvSpPr>
          <p:nvPr>
            <p:ph type="title"/>
          </p:nvPr>
        </p:nvSpPr>
        <p:spPr/>
        <p:txBody>
          <a:bodyPr/>
          <a:lstStyle/>
          <a:p>
            <a:r>
              <a:rPr lang="en-CA" dirty="0"/>
              <a:t>Results</a:t>
            </a:r>
          </a:p>
        </p:txBody>
      </p:sp>
      <p:sp>
        <p:nvSpPr>
          <p:cNvPr id="3" name="Content Placeholder 2">
            <a:extLst>
              <a:ext uri="{FF2B5EF4-FFF2-40B4-BE49-F238E27FC236}">
                <a16:creationId xmlns:a16="http://schemas.microsoft.com/office/drawing/2014/main" id="{711A1CB6-1E64-C387-E124-ADE0A6142B62}"/>
              </a:ext>
            </a:extLst>
          </p:cNvPr>
          <p:cNvSpPr>
            <a:spLocks noGrp="1"/>
          </p:cNvSpPr>
          <p:nvPr>
            <p:ph idx="1"/>
          </p:nvPr>
        </p:nvSpPr>
        <p:spPr/>
        <p:txBody>
          <a:bodyPr/>
          <a:lstStyle/>
          <a:p>
            <a:pPr marL="0" indent="0">
              <a:buNone/>
            </a:pPr>
            <a:r>
              <a:rPr lang="en-US" dirty="0"/>
              <a:t>• Using interactive analytics was possible to identify that launch sites use to be in safety places, near sea, for example and have a good logistic infrastructure around. • Most launches happens at east cost launch</a:t>
            </a:r>
          </a:p>
          <a:p>
            <a:pPr marL="0" indent="0">
              <a:buNone/>
            </a:pPr>
            <a:r>
              <a:rPr lang="en-US" dirty="0"/>
              <a:t> sites. </a:t>
            </a:r>
            <a:endParaRPr lang="en-CA" dirty="0"/>
          </a:p>
        </p:txBody>
      </p:sp>
      <p:pic>
        <p:nvPicPr>
          <p:cNvPr id="5" name="Picture 4">
            <a:extLst>
              <a:ext uri="{FF2B5EF4-FFF2-40B4-BE49-F238E27FC236}">
                <a16:creationId xmlns:a16="http://schemas.microsoft.com/office/drawing/2014/main" id="{958D743E-D073-C543-C5A2-869BD741CC63}"/>
              </a:ext>
            </a:extLst>
          </p:cNvPr>
          <p:cNvPicPr>
            <a:picLocks noChangeAspect="1"/>
          </p:cNvPicPr>
          <p:nvPr/>
        </p:nvPicPr>
        <p:blipFill>
          <a:blip r:embed="rId3"/>
          <a:stretch>
            <a:fillRect/>
          </a:stretch>
        </p:blipFill>
        <p:spPr>
          <a:xfrm>
            <a:off x="293615" y="3568292"/>
            <a:ext cx="11288785" cy="2924583"/>
          </a:xfrm>
          <a:prstGeom prst="rect">
            <a:avLst/>
          </a:prstGeom>
        </p:spPr>
      </p:pic>
    </p:spTree>
    <p:extLst>
      <p:ext uri="{BB962C8B-B14F-4D97-AF65-F5344CB8AC3E}">
        <p14:creationId xmlns:p14="http://schemas.microsoft.com/office/powerpoint/2010/main" val="270128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5543-F5B9-48A0-9288-E65E97EEA3E1}"/>
              </a:ext>
            </a:extLst>
          </p:cNvPr>
          <p:cNvSpPr>
            <a:spLocks noGrp="1"/>
          </p:cNvSpPr>
          <p:nvPr>
            <p:ph type="title"/>
          </p:nvPr>
        </p:nvSpPr>
        <p:spPr/>
        <p:txBody>
          <a:bodyPr/>
          <a:lstStyle/>
          <a:p>
            <a:r>
              <a:rPr lang="en-CA" dirty="0"/>
              <a:t>Results</a:t>
            </a:r>
          </a:p>
        </p:txBody>
      </p:sp>
      <p:sp>
        <p:nvSpPr>
          <p:cNvPr id="3" name="Content Placeholder 2">
            <a:extLst>
              <a:ext uri="{FF2B5EF4-FFF2-40B4-BE49-F238E27FC236}">
                <a16:creationId xmlns:a16="http://schemas.microsoft.com/office/drawing/2014/main" id="{05256BB7-DC1C-ED41-9D4F-3CE4D0BB37B9}"/>
              </a:ext>
            </a:extLst>
          </p:cNvPr>
          <p:cNvSpPr>
            <a:spLocks noGrp="1"/>
          </p:cNvSpPr>
          <p:nvPr>
            <p:ph idx="1"/>
          </p:nvPr>
        </p:nvSpPr>
        <p:spPr/>
        <p:txBody>
          <a:bodyPr/>
          <a:lstStyle/>
          <a:p>
            <a:r>
              <a:rPr lang="en-US" dirty="0"/>
              <a:t>Predictive Analysis showed that Decision Tree Classifier is the best model to predict successful landings, having accuracy over 87% and accuracy for test data over 94%.</a:t>
            </a:r>
            <a:endParaRPr lang="en-CA" dirty="0"/>
          </a:p>
        </p:txBody>
      </p:sp>
      <p:pic>
        <p:nvPicPr>
          <p:cNvPr id="5" name="Picture 4">
            <a:extLst>
              <a:ext uri="{FF2B5EF4-FFF2-40B4-BE49-F238E27FC236}">
                <a16:creationId xmlns:a16="http://schemas.microsoft.com/office/drawing/2014/main" id="{425F9A84-3C6B-152C-2585-5F94D76E2A4C}"/>
              </a:ext>
            </a:extLst>
          </p:cNvPr>
          <p:cNvPicPr>
            <a:picLocks noChangeAspect="1"/>
          </p:cNvPicPr>
          <p:nvPr/>
        </p:nvPicPr>
        <p:blipFill>
          <a:blip r:embed="rId2"/>
          <a:stretch>
            <a:fillRect/>
          </a:stretch>
        </p:blipFill>
        <p:spPr>
          <a:xfrm>
            <a:off x="6762109" y="3052327"/>
            <a:ext cx="4591691" cy="3124636"/>
          </a:xfrm>
          <a:prstGeom prst="rect">
            <a:avLst/>
          </a:prstGeom>
        </p:spPr>
      </p:pic>
    </p:spTree>
    <p:extLst>
      <p:ext uri="{BB962C8B-B14F-4D97-AF65-F5344CB8AC3E}">
        <p14:creationId xmlns:p14="http://schemas.microsoft.com/office/powerpoint/2010/main" val="4027245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835684" cy="381158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According to the plot above, it’s possible to verify that the best launch site nowadays is CCAF5 SLC 40, where most of recent launches were successful; • In second place VAFB SLC 4E and third place KSC LC 39A; • It’s also possible to see that the general success rate improved over time.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1943385-1009-1B7D-3334-EE55E85D7DD4}"/>
              </a:ext>
            </a:extLst>
          </p:cNvPr>
          <p:cNvPicPr>
            <a:picLocks noChangeAspect="1"/>
          </p:cNvPicPr>
          <p:nvPr/>
        </p:nvPicPr>
        <p:blipFill>
          <a:blip r:embed="rId4"/>
          <a:stretch>
            <a:fillRect/>
          </a:stretch>
        </p:blipFill>
        <p:spPr>
          <a:xfrm>
            <a:off x="261257" y="3611004"/>
            <a:ext cx="11745686" cy="27083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43399"/>
            <a:ext cx="9734703" cy="1537945"/>
          </a:xfrm>
          <a:prstGeom prst="rect">
            <a:avLst/>
          </a:prstGeom>
        </p:spPr>
        <p:txBody>
          <a:bodyPr>
            <a:noAutofit/>
          </a:bodyPr>
          <a:lstStyle/>
          <a:p>
            <a:pPr>
              <a:lnSpc>
                <a:spcPct val="100000"/>
              </a:lnSpc>
              <a:spcBef>
                <a:spcPts val="1400"/>
              </a:spcBef>
            </a:pPr>
            <a:r>
              <a:rPr lang="en-US" sz="2000" dirty="0">
                <a:latin typeface="Abadi" panose="020B0604020104020204" pitchFamily="34" charset="0"/>
              </a:rPr>
              <a:t>Payloads over 9,000kg (about the weight of a school bus) have excellent success rate; • Payloads over 12,000kg seems to be possible only on CCAFS SLC 40 and KSC LC 39A launch sites.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E46F621-F91E-A058-50F6-CB1B8FF64172}"/>
              </a:ext>
            </a:extLst>
          </p:cNvPr>
          <p:cNvPicPr>
            <a:picLocks noChangeAspect="1"/>
          </p:cNvPicPr>
          <p:nvPr/>
        </p:nvPicPr>
        <p:blipFill>
          <a:blip r:embed="rId3"/>
          <a:stretch>
            <a:fillRect/>
          </a:stretch>
        </p:blipFill>
        <p:spPr>
          <a:xfrm>
            <a:off x="141514" y="1208938"/>
            <a:ext cx="12050486" cy="27666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biggest success rates happens to orbits: • ES-L1; • GEO; • HEO; and • SSO. • Followed by: • VLEO (above 80%); and • LFO (above 70%).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9CD607F-6276-F572-627F-A7F964139B0B}"/>
              </a:ext>
            </a:extLst>
          </p:cNvPr>
          <p:cNvPicPr>
            <a:picLocks noChangeAspect="1"/>
          </p:cNvPicPr>
          <p:nvPr/>
        </p:nvPicPr>
        <p:blipFill>
          <a:blip r:embed="rId3"/>
          <a:stretch>
            <a:fillRect/>
          </a:stretch>
        </p:blipFill>
        <p:spPr>
          <a:xfrm>
            <a:off x="7316926" y="1660896"/>
            <a:ext cx="4525006" cy="379147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Apparently, success rate improved over time to all orbits; • VLEO orbit seems a new business opportunity, due to recent increase of its frequency. </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7AC0817-9C73-15D9-7F3B-1B163ADB1200}"/>
              </a:ext>
            </a:extLst>
          </p:cNvPr>
          <p:cNvPicPr>
            <a:picLocks noChangeAspect="1"/>
          </p:cNvPicPr>
          <p:nvPr/>
        </p:nvPicPr>
        <p:blipFill>
          <a:blip r:embed="rId3"/>
          <a:stretch>
            <a:fillRect/>
          </a:stretch>
        </p:blipFill>
        <p:spPr>
          <a:xfrm>
            <a:off x="-68189" y="3975550"/>
            <a:ext cx="12192000" cy="26915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964789"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Apparently, there is no relation between payload and success rate to orbit GTO; • ISS orbit has the widest range of payload and a good rate of success; • There are few launches to the orbits SO and GEO.</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6783FC-F026-0A21-5127-53AC2C756DF7}"/>
              </a:ext>
            </a:extLst>
          </p:cNvPr>
          <p:cNvPicPr>
            <a:picLocks noChangeAspect="1"/>
          </p:cNvPicPr>
          <p:nvPr/>
        </p:nvPicPr>
        <p:blipFill>
          <a:blip r:embed="rId3"/>
          <a:stretch>
            <a:fillRect/>
          </a:stretch>
        </p:blipFill>
        <p:spPr>
          <a:xfrm>
            <a:off x="0" y="3446153"/>
            <a:ext cx="12192000" cy="25794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Success rate started increasing in 2013 and kept until 2020; • It seems that the first three years were a period of adjusts and improvement of technology.</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D9E2BB1-4BC3-B581-C853-09308B3AC3B7}"/>
              </a:ext>
            </a:extLst>
          </p:cNvPr>
          <p:cNvPicPr>
            <a:picLocks noChangeAspect="1"/>
          </p:cNvPicPr>
          <p:nvPr/>
        </p:nvPicPr>
        <p:blipFill>
          <a:blip r:embed="rId3"/>
          <a:stretch>
            <a:fillRect/>
          </a:stretch>
        </p:blipFill>
        <p:spPr>
          <a:xfrm>
            <a:off x="3622413" y="3083469"/>
            <a:ext cx="4810796" cy="33437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According to data, there are four launch sites: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They are obtained by selecting unique occurrences of “</a:t>
            </a:r>
            <a:r>
              <a:rPr lang="en-US" sz="2000" dirty="0" err="1">
                <a:latin typeface="Abadi" panose="020B0604020104020204" pitchFamily="34" charset="0"/>
              </a:rPr>
              <a:t>launch_site</a:t>
            </a:r>
            <a:r>
              <a:rPr lang="en-US" sz="2000" dirty="0">
                <a:latin typeface="Abadi" panose="020B0604020104020204" pitchFamily="34" charset="0"/>
              </a:rPr>
              <a:t>” values from the dataset.</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396DB45-41AD-5147-D92F-C689C79F3318}"/>
              </a:ext>
            </a:extLst>
          </p:cNvPr>
          <p:cNvPicPr>
            <a:picLocks noChangeAspect="1"/>
          </p:cNvPicPr>
          <p:nvPr/>
        </p:nvPicPr>
        <p:blipFill>
          <a:blip r:embed="rId3"/>
          <a:stretch>
            <a:fillRect/>
          </a:stretch>
        </p:blipFill>
        <p:spPr>
          <a:xfrm>
            <a:off x="6486345" y="1770720"/>
            <a:ext cx="2572109" cy="21548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5 records where launch sites begin with `CCA`:</a:t>
            </a: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Here we can see five samples of Cape Canaveral launches.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73671D0-6F7C-5AFD-D14D-8882D941BF7E}"/>
              </a:ext>
            </a:extLst>
          </p:cNvPr>
          <p:cNvPicPr>
            <a:picLocks noChangeAspect="1"/>
          </p:cNvPicPr>
          <p:nvPr/>
        </p:nvPicPr>
        <p:blipFill>
          <a:blip r:embed="rId3"/>
          <a:stretch>
            <a:fillRect/>
          </a:stretch>
        </p:blipFill>
        <p:spPr>
          <a:xfrm>
            <a:off x="770011" y="2499776"/>
            <a:ext cx="10755086" cy="26491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Total payload carried by boosters from NASA: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Total payload calculated above, by summing all payloads whose codes contain ‘CRS’, which corresponds to NASA.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1E1C3F1-1B44-D771-28D2-63710D725183}"/>
              </a:ext>
            </a:extLst>
          </p:cNvPr>
          <p:cNvPicPr>
            <a:picLocks noChangeAspect="1"/>
          </p:cNvPicPr>
          <p:nvPr/>
        </p:nvPicPr>
        <p:blipFill>
          <a:blip r:embed="rId3"/>
          <a:stretch>
            <a:fillRect/>
          </a:stretch>
        </p:blipFill>
        <p:spPr>
          <a:xfrm>
            <a:off x="3301594" y="2861214"/>
            <a:ext cx="2562583" cy="13908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Average payload mass carried by booster version F9 v1.1: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Filtering data by the booster version above and calculating the average payload mass we obtained the value of 2,928 kg.</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92DCB09-70BD-990E-EF8D-8E968B1DD6E6}"/>
              </a:ext>
            </a:extLst>
          </p:cNvPr>
          <p:cNvPicPr>
            <a:picLocks noChangeAspect="1"/>
          </p:cNvPicPr>
          <p:nvPr/>
        </p:nvPicPr>
        <p:blipFill>
          <a:blip r:embed="rId3"/>
          <a:stretch>
            <a:fillRect/>
          </a:stretch>
        </p:blipFill>
        <p:spPr>
          <a:xfrm>
            <a:off x="3589071" y="2442054"/>
            <a:ext cx="2438740" cy="11145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326708"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000" dirty="0"/>
              <a:t>The following methodologies were used to analyze data: • Data Collection using web scraping and SpaceX API; • Exploratory Data Analysis (EDA), including data wrangling, data visualization and interactive visual analytics; • Machine Learning Prediction.</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000" dirty="0"/>
              <a:t>• It was possible to collected valuable data from public sources; • EDA allowed to identify which features are the best to predict success of launchings; • Machine Learning Prediction showed the best model to predict which characteristics are important to drive this opportunity by the best way, using all collected data.</a:t>
            </a: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 First successful landing outcome on ground pad: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By filtering data by successful landing outcome on ground pad and getting the minimum value for date it’s possible to identify the first occurrence, that happened on 12/22/2015.</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0BB9175-6CFE-D453-DB67-C88E20770D40}"/>
              </a:ext>
            </a:extLst>
          </p:cNvPr>
          <p:cNvPicPr>
            <a:picLocks noChangeAspect="1"/>
          </p:cNvPicPr>
          <p:nvPr/>
        </p:nvPicPr>
        <p:blipFill>
          <a:blip r:embed="rId3"/>
          <a:stretch>
            <a:fillRect/>
          </a:stretch>
        </p:blipFill>
        <p:spPr>
          <a:xfrm>
            <a:off x="4452708" y="2714525"/>
            <a:ext cx="3286584" cy="14289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 Boosters which have successfully landed on drone ship and had payload mass greater than 4000 but less than 6000 </a:t>
            </a: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Selecting distinct booster versions according to the filters above, these 4 are the result.</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416F6D9-9DFF-5BC7-4B0C-FBAE8CF62226}"/>
              </a:ext>
            </a:extLst>
          </p:cNvPr>
          <p:cNvPicPr>
            <a:picLocks noChangeAspect="1"/>
          </p:cNvPicPr>
          <p:nvPr/>
        </p:nvPicPr>
        <p:blipFill>
          <a:blip r:embed="rId3"/>
          <a:stretch>
            <a:fillRect/>
          </a:stretch>
        </p:blipFill>
        <p:spPr>
          <a:xfrm>
            <a:off x="4390787" y="2138182"/>
            <a:ext cx="3410426" cy="25816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Number of successful and failure mission outcomes: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000" dirty="0">
                <a:latin typeface="Abadi" panose="020B0604020104020204" pitchFamily="34" charset="0"/>
              </a:rPr>
              <a:t>Grouping mission outcomes and counting records for each group led us to the summary above.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55FA04B-63DA-C360-F046-3A24B4978F90}"/>
              </a:ext>
            </a:extLst>
          </p:cNvPr>
          <p:cNvPicPr>
            <a:picLocks noChangeAspect="1"/>
          </p:cNvPicPr>
          <p:nvPr/>
        </p:nvPicPr>
        <p:blipFill>
          <a:blip r:embed="rId3"/>
          <a:stretch>
            <a:fillRect/>
          </a:stretch>
        </p:blipFill>
        <p:spPr>
          <a:xfrm>
            <a:off x="1441124" y="2381104"/>
            <a:ext cx="7916380" cy="20957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000" dirty="0">
                <a:latin typeface="Abadi" panose="020B0604020104020204" pitchFamily="34" charset="0"/>
              </a:rPr>
              <a:t>• Boosters which have carried the maximum payload mass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These are the boosters which have carried the maximum payload mass registered in the dataset.</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C94EEB2-83AD-5683-BFFB-C6DF648D33D8}"/>
              </a:ext>
            </a:extLst>
          </p:cNvPr>
          <p:cNvPicPr>
            <a:picLocks noChangeAspect="1"/>
          </p:cNvPicPr>
          <p:nvPr/>
        </p:nvPicPr>
        <p:blipFill>
          <a:blip r:embed="rId3"/>
          <a:stretch>
            <a:fillRect/>
          </a:stretch>
        </p:blipFill>
        <p:spPr>
          <a:xfrm>
            <a:off x="2055868" y="2374425"/>
            <a:ext cx="6658904" cy="30031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dirty="0"/>
              <a:t>• Failed landing outcomes in drone ship, their booster versions, and launch site names for in year 2015</a:t>
            </a: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r>
              <a:rPr lang="en-US" dirty="0"/>
              <a:t>• The list above has the only two occurrences.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14DE8F3-24D9-4869-8394-52E16289DDC7}"/>
              </a:ext>
            </a:extLst>
          </p:cNvPr>
          <p:cNvPicPr>
            <a:picLocks noChangeAspect="1"/>
          </p:cNvPicPr>
          <p:nvPr/>
        </p:nvPicPr>
        <p:blipFill>
          <a:blip r:embed="rId3"/>
          <a:stretch>
            <a:fillRect/>
          </a:stretch>
        </p:blipFill>
        <p:spPr>
          <a:xfrm>
            <a:off x="2855794" y="3240422"/>
            <a:ext cx="4934639" cy="1705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latin typeface="Abadi" panose="020B0604020104020204" pitchFamily="34" charset="0"/>
              </a:rPr>
              <a:t>• Ranking of all landing outcomes between the date 2010-06-04 and 2017- 03-20:</a:t>
            </a: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 This view of data alerts us that “No attempt” must be taken in account.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15FE4C4-B977-6C6E-1906-FD3A56C29A33}"/>
              </a:ext>
            </a:extLst>
          </p:cNvPr>
          <p:cNvPicPr>
            <a:picLocks noChangeAspect="1"/>
          </p:cNvPicPr>
          <p:nvPr/>
        </p:nvPicPr>
        <p:blipFill>
          <a:blip r:embed="rId3"/>
          <a:stretch>
            <a:fillRect/>
          </a:stretch>
        </p:blipFill>
        <p:spPr>
          <a:xfrm>
            <a:off x="2418184" y="2257738"/>
            <a:ext cx="6963747" cy="30299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dirty="0"/>
              <a:t>• Launch sites are near sea, probably by safety, but not too far from roads and railroads.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6C39FD78-FC37-72AB-E7A3-5074A1BAFF22}"/>
              </a:ext>
            </a:extLst>
          </p:cNvPr>
          <p:cNvPicPr>
            <a:picLocks noChangeAspect="1"/>
          </p:cNvPicPr>
          <p:nvPr/>
        </p:nvPicPr>
        <p:blipFill>
          <a:blip r:embed="rId3"/>
          <a:stretch>
            <a:fillRect/>
          </a:stretch>
        </p:blipFill>
        <p:spPr>
          <a:xfrm>
            <a:off x="2286925" y="2681167"/>
            <a:ext cx="6994786" cy="35452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dirty="0"/>
              <a:t>• Example of KSC LC-39A launch site launch outcomes </a:t>
            </a:r>
          </a:p>
          <a:p>
            <a:pPr marL="0" indent="0">
              <a:spcBef>
                <a:spcPts val="1400"/>
              </a:spcBef>
              <a:buNone/>
            </a:pPr>
            <a:r>
              <a:rPr lang="en-US" dirty="0"/>
              <a:t>• Green markers indicate successful and red ones indicate failure. </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t>Launch Outcomes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F679498-F65A-5C1C-95A8-FC3E09EE4D6E}"/>
              </a:ext>
            </a:extLst>
          </p:cNvPr>
          <p:cNvPicPr>
            <a:picLocks noChangeAspect="1"/>
          </p:cNvPicPr>
          <p:nvPr/>
        </p:nvPicPr>
        <p:blipFill>
          <a:blip r:embed="rId3"/>
          <a:stretch>
            <a:fillRect/>
          </a:stretch>
        </p:blipFill>
        <p:spPr>
          <a:xfrm>
            <a:off x="139806" y="2978680"/>
            <a:ext cx="11145805" cy="34485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 Launch site KSC LC-39A has good logistics aspects, being near railroad and road and relatively far from inhabited areas.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t>Logistics and Safety</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15247CF-E8D9-25D7-0D15-7E1EE7CF5131}"/>
              </a:ext>
            </a:extLst>
          </p:cNvPr>
          <p:cNvPicPr>
            <a:picLocks noChangeAspect="1"/>
          </p:cNvPicPr>
          <p:nvPr/>
        </p:nvPicPr>
        <p:blipFill>
          <a:blip r:embed="rId3"/>
          <a:stretch>
            <a:fillRect/>
          </a:stretch>
        </p:blipFill>
        <p:spPr>
          <a:xfrm>
            <a:off x="5918794" y="2295515"/>
            <a:ext cx="5591955" cy="393087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786989"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solidFill>
              </a:rPr>
              <a:t>• The objective is to evaluate the viability of the new company Space Y to compete with Space X.</a:t>
            </a:r>
          </a:p>
          <a:p>
            <a:pPr marL="0" indent="0">
              <a:spcBef>
                <a:spcPts val="1400"/>
              </a:spcBef>
              <a:buNone/>
            </a:pPr>
            <a:r>
              <a:rPr lang="en-US" sz="2000" dirty="0">
                <a:solidFill>
                  <a:schemeClr val="tx1"/>
                </a:solidFill>
              </a:rPr>
              <a:t> • Desirable answers: • The best way to estimate the total cost for launches, by predicting successful landings of the first stage of rockets; • Where is the best place to make launches.</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The place from where launches are done seems to be a very important factor of success of missions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t>Successful Launches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89B5649-0825-4ABE-E667-0C86F5F6A640}"/>
              </a:ext>
            </a:extLst>
          </p:cNvPr>
          <p:cNvPicPr>
            <a:picLocks noChangeAspect="1"/>
          </p:cNvPicPr>
          <p:nvPr/>
        </p:nvPicPr>
        <p:blipFill>
          <a:blip r:embed="rId3"/>
          <a:stretch>
            <a:fillRect/>
          </a:stretch>
        </p:blipFill>
        <p:spPr>
          <a:xfrm>
            <a:off x="3587729" y="2234006"/>
            <a:ext cx="6801799" cy="40853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a:t>76.9% of launches are successful in this site.</a:t>
            </a:r>
          </a:p>
          <a:p>
            <a:endParaRPr lang="en-US" dirty="0"/>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Ratio for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A9B0060-3FB3-B3BE-71E3-F9F46D632003}"/>
              </a:ext>
            </a:extLst>
          </p:cNvPr>
          <p:cNvPicPr>
            <a:picLocks noChangeAspect="1"/>
          </p:cNvPicPr>
          <p:nvPr/>
        </p:nvPicPr>
        <p:blipFill>
          <a:blip r:embed="rId3"/>
          <a:stretch>
            <a:fillRect/>
          </a:stretch>
        </p:blipFill>
        <p:spPr>
          <a:xfrm>
            <a:off x="2607858" y="2653252"/>
            <a:ext cx="6839905" cy="337232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 Payloads under 6,000kg and FT boosters are the most successful combination.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t>Payload vs. Launch Outcome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750B500-3989-9B11-2C6D-7ACC9242A8B7}"/>
              </a:ext>
            </a:extLst>
          </p:cNvPr>
          <p:cNvPicPr>
            <a:picLocks noChangeAspect="1"/>
          </p:cNvPicPr>
          <p:nvPr/>
        </p:nvPicPr>
        <p:blipFill>
          <a:blip r:embed="rId3"/>
          <a:stretch>
            <a:fillRect/>
          </a:stretch>
        </p:blipFill>
        <p:spPr>
          <a:xfrm>
            <a:off x="2162047" y="2244878"/>
            <a:ext cx="7630590" cy="430590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 There’s not enough data to estimate risk of launches over 7,000kg </a:t>
            </a: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t>Payload vs. Launch Outcome</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2DFB4EA-0A3C-5520-7CDE-88C5E8AE4CAA}"/>
              </a:ext>
            </a:extLst>
          </p:cNvPr>
          <p:cNvPicPr>
            <a:picLocks noChangeAspect="1"/>
          </p:cNvPicPr>
          <p:nvPr/>
        </p:nvPicPr>
        <p:blipFill>
          <a:blip r:embed="rId3"/>
          <a:stretch>
            <a:fillRect/>
          </a:stretch>
        </p:blipFill>
        <p:spPr>
          <a:xfrm>
            <a:off x="2026929" y="2333323"/>
            <a:ext cx="7659169" cy="4324954"/>
          </a:xfrm>
          <a:prstGeom prst="rect">
            <a:avLst/>
          </a:prstGeom>
        </p:spPr>
      </p:pic>
    </p:spTree>
    <p:extLst>
      <p:ext uri="{BB962C8B-B14F-4D97-AF65-F5344CB8AC3E}">
        <p14:creationId xmlns:p14="http://schemas.microsoft.com/office/powerpoint/2010/main" val="2381235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latin typeface="Abadi" panose="020B0604020104020204" pitchFamily="34" charset="0"/>
              </a:rPr>
              <a:t>• Four classification models were tested, and their accuracies are plotted beside; • The model with the highest classification accuracy is Decision Tree Classifier, which has accuracies over than 87%</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C5C549A-36D8-7800-BCDF-2D1F51F6A480}"/>
              </a:ext>
            </a:extLst>
          </p:cNvPr>
          <p:cNvPicPr>
            <a:picLocks noChangeAspect="1"/>
          </p:cNvPicPr>
          <p:nvPr/>
        </p:nvPicPr>
        <p:blipFill>
          <a:blip r:embed="rId3"/>
          <a:stretch>
            <a:fillRect/>
          </a:stretch>
        </p:blipFill>
        <p:spPr>
          <a:xfrm>
            <a:off x="6855594" y="1576129"/>
            <a:ext cx="5229955" cy="37057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US" sz="2000" dirty="0"/>
              <a:t>• Confusion matrix of Decision Tree Classifier proves its accuracy by showing the big numbers of true positive and true negative compared to the false ones.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E6D3407-D3A3-ABAE-2A17-B10D46676144}"/>
              </a:ext>
            </a:extLst>
          </p:cNvPr>
          <p:cNvPicPr>
            <a:picLocks noChangeAspect="1"/>
          </p:cNvPicPr>
          <p:nvPr/>
        </p:nvPicPr>
        <p:blipFill>
          <a:blip r:embed="rId3"/>
          <a:stretch>
            <a:fillRect/>
          </a:stretch>
        </p:blipFill>
        <p:spPr>
          <a:xfrm>
            <a:off x="3999239" y="2775555"/>
            <a:ext cx="4715533" cy="354379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280475"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Different data sources were analyzed, refining conclusions along the process;</a:t>
            </a:r>
          </a:p>
          <a:p>
            <a:pPr marL="0" indent="0">
              <a:lnSpc>
                <a:spcPct val="100000"/>
              </a:lnSpc>
              <a:spcBef>
                <a:spcPts val="1400"/>
              </a:spcBef>
              <a:buNone/>
            </a:pPr>
            <a:r>
              <a:rPr lang="en-US" sz="2000" dirty="0">
                <a:latin typeface="Abadi" panose="020B0604020104020204" pitchFamily="34" charset="0"/>
              </a:rPr>
              <a:t> • The best launch site is KSC LC-39A; </a:t>
            </a:r>
          </a:p>
          <a:p>
            <a:pPr marL="0" indent="0">
              <a:lnSpc>
                <a:spcPct val="100000"/>
              </a:lnSpc>
              <a:spcBef>
                <a:spcPts val="1400"/>
              </a:spcBef>
              <a:buNone/>
            </a:pPr>
            <a:r>
              <a:rPr lang="en-US" sz="2000" dirty="0">
                <a:latin typeface="Abadi" panose="020B0604020104020204" pitchFamily="34" charset="0"/>
              </a:rPr>
              <a:t>• Launches above 7,000kg are less risky;</a:t>
            </a:r>
          </a:p>
          <a:p>
            <a:pPr marL="0" indent="0">
              <a:lnSpc>
                <a:spcPct val="100000"/>
              </a:lnSpc>
              <a:spcBef>
                <a:spcPts val="1400"/>
              </a:spcBef>
              <a:buNone/>
            </a:pPr>
            <a:r>
              <a:rPr lang="en-US" sz="2000" dirty="0">
                <a:latin typeface="Abadi" panose="020B0604020104020204" pitchFamily="34" charset="0"/>
              </a:rPr>
              <a:t> • Although most of mission outcomes are successful, successful landing outcomes seem to improve over time, according the evolution of processes and rockets; </a:t>
            </a:r>
          </a:p>
          <a:p>
            <a:pPr marL="0" indent="0">
              <a:lnSpc>
                <a:spcPct val="100000"/>
              </a:lnSpc>
              <a:spcBef>
                <a:spcPts val="1400"/>
              </a:spcBef>
              <a:buNone/>
            </a:pPr>
            <a:r>
              <a:rPr lang="en-US" sz="2000" dirty="0">
                <a:latin typeface="Abadi" panose="020B0604020104020204" pitchFamily="34" charset="0"/>
              </a:rPr>
              <a:t>• Decision Tree Classifier can be used to predict successful landings and increase profits.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 As an improvement for model tests, it’s important to set a value to </a:t>
            </a:r>
            <a:r>
              <a:rPr lang="en-US" sz="2000" dirty="0" err="1">
                <a:latin typeface="Abadi" panose="020B0604020104020204" pitchFamily="34" charset="0"/>
              </a:rPr>
              <a:t>np.random.seed</a:t>
            </a:r>
            <a:r>
              <a:rPr lang="en-US" sz="2000" dirty="0">
                <a:latin typeface="Abadi" panose="020B0604020104020204" pitchFamily="34" charset="0"/>
              </a:rPr>
              <a:t> variable</a:t>
            </a: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t>Data from Space X was obtained from 2 sources: • Space X API (</a:t>
            </a:r>
            <a:r>
              <a:rPr lang="en-US" sz="6600" dirty="0">
                <a:hlinkClick r:id="rId4"/>
              </a:rPr>
              <a:t>https://api.spacexdata.com/v4/rockets/</a:t>
            </a:r>
            <a:r>
              <a:rPr lang="en-US" sz="6600" dirty="0"/>
              <a:t>)</a:t>
            </a:r>
          </a:p>
          <a:p>
            <a:pPr marL="457200" lvl="1" indent="0">
              <a:lnSpc>
                <a:spcPct val="120000"/>
              </a:lnSpc>
              <a:spcBef>
                <a:spcPts val="1400"/>
              </a:spcBef>
              <a:buNone/>
            </a:pPr>
            <a:r>
              <a:rPr lang="en-US" sz="6600" dirty="0"/>
              <a:t>• </a:t>
            </a:r>
            <a:r>
              <a:rPr lang="en-US" sz="6600" dirty="0" err="1"/>
              <a:t>WebScraping</a:t>
            </a:r>
            <a:r>
              <a:rPr lang="en-US" sz="6600" dirty="0"/>
              <a:t> (</a:t>
            </a:r>
            <a:r>
              <a:rPr lang="en-US" sz="6600" dirty="0">
                <a:hlinkClick r:id="rId5"/>
              </a:rPr>
              <a:t>https://en.wikipedia.org/wiki/List_of_Falcon/_9/_and_Falcon_Heavy_launches</a:t>
            </a:r>
            <a:r>
              <a:rPr lang="en-US" sz="6600" dirty="0"/>
              <a:t>)</a:t>
            </a:r>
          </a:p>
          <a:p>
            <a:pPr>
              <a:lnSpc>
                <a:spcPct val="120000"/>
              </a:lnSpc>
              <a:spcBef>
                <a:spcPts val="1400"/>
              </a:spcBef>
            </a:pPr>
            <a:r>
              <a:rPr lang="en-US" sz="9200" dirty="0">
                <a:solidFill>
                  <a:schemeClr val="accent3">
                    <a:lumMod val="25000"/>
                  </a:schemeClr>
                </a:solidFill>
                <a:latin typeface="Abadi"/>
              </a:rPr>
              <a:t>Perform data wrangling</a:t>
            </a:r>
          </a:p>
          <a:p>
            <a:pPr marL="457200" lvl="1" indent="0">
              <a:lnSpc>
                <a:spcPct val="120000"/>
              </a:lnSpc>
              <a:spcBef>
                <a:spcPts val="1400"/>
              </a:spcBef>
              <a:buNone/>
            </a:pPr>
            <a:r>
              <a:rPr lang="en-US" sz="6600" dirty="0"/>
              <a:t>• Collected data was enriched by creating a landing outcome label based on outcome data after summarizing and analyzing features </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6600" dirty="0"/>
              <a:t>• 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Data sets were collected from Space X API (https://api.spacexdata.com/v4/rockets/) and from Wikipedia (https://en.wikipedia.org/wiki/List_of_Falcon/_9/_and_Falcon_Heavy_launches), using web scraping technics.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t>• </a:t>
            </a:r>
            <a:r>
              <a:rPr lang="en-US" sz="2200" dirty="0">
                <a:solidFill>
                  <a:schemeClr val="accent3">
                    <a:lumMod val="25000"/>
                  </a:schemeClr>
                </a:solidFill>
                <a:latin typeface="Abadi" panose="020B0604020104020204" pitchFamily="34" charset="0"/>
              </a:rPr>
              <a:t>SpaceX offers a public API from where data can be obtained and then used; </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pPr>
              <a:lnSpc>
                <a:spcPct val="100000"/>
              </a:lnSpc>
              <a:spcBef>
                <a:spcPts val="1400"/>
              </a:spcBef>
            </a:pPr>
            <a:r>
              <a:rPr lang="en-US" sz="2200" dirty="0">
                <a:solidFill>
                  <a:schemeClr val="accent3">
                    <a:lumMod val="25000"/>
                  </a:schemeClr>
                </a:solidFill>
                <a:latin typeface="Abadi" panose="020B0604020104020204" pitchFamily="34" charset="0"/>
              </a:rPr>
              <a:t>Source code : https://github.com/DeeptiGS/SpaceX_Capstone/blob/0106cddada6d53ac05a26d266e488ce63b63d359/capstone_Data_collection.ipynb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32F9038-397A-A6AE-EFB7-40F75265153C}"/>
              </a:ext>
            </a:extLst>
          </p:cNvPr>
          <p:cNvPicPr>
            <a:picLocks noChangeAspect="1"/>
          </p:cNvPicPr>
          <p:nvPr/>
        </p:nvPicPr>
        <p:blipFill>
          <a:blip r:embed="rId3"/>
          <a:stretch>
            <a:fillRect/>
          </a:stretch>
        </p:blipFill>
        <p:spPr>
          <a:xfrm>
            <a:off x="7761948" y="1091700"/>
            <a:ext cx="2324424" cy="513469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400" dirty="0">
                <a:latin typeface="Abadi" panose="020B0604020104020204" pitchFamily="34" charset="0"/>
              </a:rPr>
              <a:t>Data from SpaceX launches can also be obtained from Wikipedia; </a:t>
            </a:r>
          </a:p>
          <a:p>
            <a:pPr>
              <a:lnSpc>
                <a:spcPct val="100000"/>
              </a:lnSpc>
              <a:spcBef>
                <a:spcPts val="1400"/>
              </a:spcBef>
            </a:pPr>
            <a:r>
              <a:rPr lang="en-US" sz="2400" dirty="0">
                <a:latin typeface="Abadi" panose="020B0604020104020204" pitchFamily="34" charset="0"/>
              </a:rPr>
              <a:t> Data are downloaded from Wikipedia according to the flowchart and then persisted.</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2AF65D8-C0F3-A8C1-1D6F-D795C92EB1ED}"/>
              </a:ext>
            </a:extLst>
          </p:cNvPr>
          <p:cNvPicPr>
            <a:picLocks noChangeAspect="1"/>
          </p:cNvPicPr>
          <p:nvPr/>
        </p:nvPicPr>
        <p:blipFill>
          <a:blip r:embed="rId3"/>
          <a:stretch>
            <a:fillRect/>
          </a:stretch>
        </p:blipFill>
        <p:spPr>
          <a:xfrm>
            <a:off x="7391782" y="1476017"/>
            <a:ext cx="3296110" cy="51251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141</TotalTime>
  <Words>2230</Words>
  <Application>Microsoft Office PowerPoint</Application>
  <PresentationFormat>Widescreen</PresentationFormat>
  <Paragraphs>256</Paragraphs>
  <Slides>50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Praneetha Ganapathy</cp:lastModifiedBy>
  <cp:revision>199</cp:revision>
  <dcterms:created xsi:type="dcterms:W3CDTF">2021-04-29T18:58:34Z</dcterms:created>
  <dcterms:modified xsi:type="dcterms:W3CDTF">2022-05-29T21:55:11Z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